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10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46404" y="758952"/>
            <a:ext cx="7063740" cy="4041648"/>
          </a:xfrm>
        </p:spPr>
        <p:txBody>
          <a:bodyPr anchor="b">
            <a:normAutofit/>
          </a:bodyPr>
          <a:lstStyle>
            <a:lvl1pPr algn="l">
              <a:lnSpc>
                <a:spcPct val="85000"/>
              </a:lnSpc>
              <a:defRPr sz="66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946404" y="4800600"/>
            <a:ext cx="7063740" cy="1691640"/>
          </a:xfrm>
        </p:spPr>
        <p:txBody>
          <a:bodyPr>
            <a:normAutofit/>
          </a:bodyPr>
          <a:lstStyle>
            <a:lvl1pPr marL="0" indent="0" algn="l">
              <a:buNone/>
              <a:defRPr sz="2000" baseline="0">
                <a:solidFill>
                  <a:schemeClr val="tx1">
                    <a:lumMod val="8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7"/>
          <p:cNvSpPr>
            <a:spLocks noGrp="1"/>
          </p:cNvSpPr>
          <p:nvPr>
            <p:ph type="dt" sz="half" idx="10"/>
          </p:nvPr>
        </p:nvSpPr>
        <p:spPr/>
        <p:txBody>
          <a:bodyPr/>
          <a:lstStyle>
            <a:lvl1pPr>
              <a:defRPr>
                <a:solidFill>
                  <a:schemeClr val="bg2">
                    <a:lumMod val="20000"/>
                    <a:lumOff val="80000"/>
                  </a:schemeClr>
                </a:solidFill>
              </a:defRPr>
            </a:lvl1pPr>
          </a:lstStyle>
          <a:p>
            <a:fld id="{2B1951C3-4ADF-4A66-828C-C09273774D40}" type="datetimeFigureOut">
              <a:rPr lang="en-US" smtClean="0"/>
              <a:t>8/9/2023</a:t>
            </a:fld>
            <a:endParaRPr lang="en-US"/>
          </a:p>
        </p:txBody>
      </p:sp>
      <p:sp>
        <p:nvSpPr>
          <p:cNvPr id="9" name="Footer Placeholder 8"/>
          <p:cNvSpPr>
            <a:spLocks noGrp="1"/>
          </p:cNvSpPr>
          <p:nvPr>
            <p:ph type="ftr" sz="quarter" idx="11"/>
          </p:nvPr>
        </p:nvSpPr>
        <p:spPr/>
        <p:txBody>
          <a:bodyPr/>
          <a:lstStyle>
            <a:lvl1pPr>
              <a:defRPr>
                <a:solidFill>
                  <a:schemeClr val="bg2">
                    <a:lumMod val="20000"/>
                    <a:lumOff val="80000"/>
                  </a:schemeClr>
                </a:solidFill>
              </a:defRPr>
            </a:lvl1pPr>
          </a:lstStyle>
          <a:p>
            <a:endParaRPr lang="en-US"/>
          </a:p>
        </p:txBody>
      </p:sp>
      <p:sp>
        <p:nvSpPr>
          <p:cNvPr id="10" name="Slide Number Placeholder 9"/>
          <p:cNvSpPr>
            <a:spLocks noGrp="1"/>
          </p:cNvSpPr>
          <p:nvPr>
            <p:ph type="sldNum" sz="quarter" idx="12"/>
          </p:nvPr>
        </p:nvSpPr>
        <p:spPr/>
        <p:txBody>
          <a:bodyPr/>
          <a:lstStyle>
            <a:lvl1pPr>
              <a:defRPr>
                <a:solidFill>
                  <a:schemeClr val="bg2">
                    <a:lumMod val="60000"/>
                    <a:lumOff val="40000"/>
                  </a:schemeClr>
                </a:solidFill>
              </a:defRPr>
            </a:lvl1pPr>
          </a:lstStyle>
          <a:p>
            <a:fld id="{6DCFA438-A826-4286-90E8-7977A1E2862C}" type="slidenum">
              <a:rPr lang="en-US" smtClean="0"/>
              <a:t>‹#›</a:t>
            </a:fld>
            <a:endParaRPr lang="en-US"/>
          </a:p>
        </p:txBody>
      </p:sp>
    </p:spTree>
    <p:extLst>
      <p:ext uri="{BB962C8B-B14F-4D97-AF65-F5344CB8AC3E}">
        <p14:creationId xmlns:p14="http://schemas.microsoft.com/office/powerpoint/2010/main" val="89158455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1951C3-4ADF-4A66-828C-C09273774D40}"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CFA438-A826-4286-90E8-7977A1E2862C}" type="slidenum">
              <a:rPr lang="en-US" smtClean="0"/>
              <a:t>‹#›</a:t>
            </a:fld>
            <a:endParaRPr lang="en-US"/>
          </a:p>
        </p:txBody>
      </p:sp>
    </p:spTree>
    <p:extLst>
      <p:ext uri="{BB962C8B-B14F-4D97-AF65-F5344CB8AC3E}">
        <p14:creationId xmlns:p14="http://schemas.microsoft.com/office/powerpoint/2010/main" val="3795321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6525" y="381000"/>
            <a:ext cx="1857375"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1500" y="381000"/>
            <a:ext cx="5800725"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1951C3-4ADF-4A66-828C-C09273774D40}"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CFA438-A826-4286-90E8-7977A1E2862C}" type="slidenum">
              <a:rPr lang="en-US" smtClean="0"/>
              <a:t>‹#›</a:t>
            </a:fld>
            <a:endParaRPr lang="en-US"/>
          </a:p>
        </p:txBody>
      </p:sp>
    </p:spTree>
    <p:extLst>
      <p:ext uri="{BB962C8B-B14F-4D97-AF65-F5344CB8AC3E}">
        <p14:creationId xmlns:p14="http://schemas.microsoft.com/office/powerpoint/2010/main" val="4019873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1951C3-4ADF-4A66-828C-C09273774D40}"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CFA438-A826-4286-90E8-7977A1E2862C}" type="slidenum">
              <a:rPr lang="en-US" smtClean="0"/>
              <a:t>‹#›</a:t>
            </a:fld>
            <a:endParaRPr lang="en-US"/>
          </a:p>
        </p:txBody>
      </p:sp>
    </p:spTree>
    <p:extLst>
      <p:ext uri="{BB962C8B-B14F-4D97-AF65-F5344CB8AC3E}">
        <p14:creationId xmlns:p14="http://schemas.microsoft.com/office/powerpoint/2010/main" val="117918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6404" y="758952"/>
            <a:ext cx="7063740" cy="4041648"/>
          </a:xfrm>
        </p:spPr>
        <p:txBody>
          <a:bodyPr anchor="b">
            <a:normAutofit/>
          </a:bodyPr>
          <a:lstStyle>
            <a:lvl1pPr>
              <a:lnSpc>
                <a:spcPct val="85000"/>
              </a:lnSpc>
              <a:defRPr sz="6600" b="0"/>
            </a:lvl1pPr>
          </a:lstStyle>
          <a:p>
            <a:r>
              <a:rPr lang="en-US"/>
              <a:t>Click to edit Master title style</a:t>
            </a:r>
            <a:endParaRPr lang="en-US" dirty="0"/>
          </a:p>
        </p:txBody>
      </p:sp>
      <p:sp>
        <p:nvSpPr>
          <p:cNvPr id="3" name="Text Placeholder 2"/>
          <p:cNvSpPr>
            <a:spLocks noGrp="1"/>
          </p:cNvSpPr>
          <p:nvPr>
            <p:ph type="body" idx="1"/>
          </p:nvPr>
        </p:nvSpPr>
        <p:spPr>
          <a:xfrm>
            <a:off x="946404" y="4800600"/>
            <a:ext cx="7063740" cy="1691640"/>
          </a:xfrm>
        </p:spPr>
        <p:txBody>
          <a:bodyPr anchor="t">
            <a:normAutofit/>
          </a:bodyPr>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1951C3-4ADF-4A66-828C-C09273774D40}" type="datetimeFigureOut">
              <a:rPr lang="en-US" smtClean="0"/>
              <a:t>8/9/2023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CFA438-A826-4286-90E8-7977A1E2862C}" type="slidenum">
              <a:rPr lang="en-US" smtClean="0"/>
              <a:t>‹#›</a:t>
            </a:fld>
            <a:endParaRPr lang="en-US"/>
          </a:p>
        </p:txBody>
      </p:sp>
      <p:sp>
        <p:nvSpPr>
          <p:cNvPr id="7" name="Rectangle 6"/>
          <p:cNvSpPr/>
          <p:nvPr/>
        </p:nvSpPr>
        <p:spPr>
          <a:xfrm>
            <a:off x="0" y="0"/>
            <a:ext cx="3429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20626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6404"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4860" y="1828801"/>
            <a:ext cx="336042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1951C3-4ADF-4A66-828C-C09273774D40}"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CFA438-A826-4286-90E8-7977A1E2862C}" type="slidenum">
              <a:rPr lang="en-US" smtClean="0"/>
              <a:t>‹#›</a:t>
            </a:fld>
            <a:endParaRPr lang="en-US"/>
          </a:p>
        </p:txBody>
      </p:sp>
    </p:spTree>
    <p:extLst>
      <p:ext uri="{BB962C8B-B14F-4D97-AF65-F5344CB8AC3E}">
        <p14:creationId xmlns:p14="http://schemas.microsoft.com/office/powerpoint/2010/main" val="553886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946404" y="1717185"/>
            <a:ext cx="3360420" cy="731520"/>
          </a:xfrm>
        </p:spPr>
        <p:txBody>
          <a:bodyPr anchor="b">
            <a:normAutofit/>
          </a:bodyPr>
          <a:lstStyle>
            <a:lvl1pPr marL="0" indent="0">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46404"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0"/>
          <p:cNvSpPr>
            <a:spLocks noGrp="1"/>
          </p:cNvSpPr>
          <p:nvPr>
            <p:ph type="body" sz="quarter" idx="13"/>
          </p:nvPr>
        </p:nvSpPr>
        <p:spPr>
          <a:xfrm>
            <a:off x="4599432" y="1717185"/>
            <a:ext cx="3364992" cy="731520"/>
          </a:xfrm>
        </p:spPr>
        <p:txBody>
          <a:bodyPr anchor="b">
            <a:normAutofit/>
          </a:bodyPr>
          <a:lstStyle>
            <a:lvl1pPr marL="0" indent="0">
              <a:buFontTx/>
              <a:buNone/>
              <a:defRPr lang="en-US" sz="1800" b="0" kern="1200" spc="10" baseline="0" dirty="0">
                <a:solidFill>
                  <a:schemeClr val="tx2"/>
                </a:solidFill>
                <a:latin typeface="+mn-lt"/>
                <a:ea typeface="+mn-ea"/>
                <a:cs typeface="+mn-cs"/>
              </a:defRPr>
            </a:lvl1pPr>
          </a:lstStyle>
          <a:p>
            <a:pPr marL="0" lvl="0" indent="0" algn="l" defTabSz="914400" rtl="0" eaLnBrk="1" latinLnBrk="0" hangingPunct="1">
              <a:lnSpc>
                <a:spcPct val="95000"/>
              </a:lnSpc>
              <a:spcBef>
                <a:spcPts val="0"/>
              </a:spcBef>
              <a:spcAft>
                <a:spcPts val="200"/>
              </a:spcAft>
              <a:buClr>
                <a:schemeClr val="accent1"/>
              </a:buClr>
              <a:buSzPct val="80000"/>
              <a:buNone/>
            </a:pPr>
            <a:r>
              <a:rPr lang="en-US"/>
              <a:t>Click to edit Master text styles</a:t>
            </a:r>
          </a:p>
        </p:txBody>
      </p:sp>
      <p:sp>
        <p:nvSpPr>
          <p:cNvPr id="6" name="Content Placeholder 5"/>
          <p:cNvSpPr>
            <a:spLocks noGrp="1"/>
          </p:cNvSpPr>
          <p:nvPr>
            <p:ph sz="quarter" idx="4"/>
          </p:nvPr>
        </p:nvSpPr>
        <p:spPr>
          <a:xfrm>
            <a:off x="4594860"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1951C3-4ADF-4A66-828C-C09273774D40}" type="datetimeFigureOut">
              <a:rPr lang="en-US" smtClean="0"/>
              <a:t>8/9/2023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CFA438-A826-4286-90E8-7977A1E2862C}" type="slidenum">
              <a:rPr lang="en-US" smtClean="0"/>
              <a:t>‹#›</a:t>
            </a:fld>
            <a:endParaRPr lang="en-US"/>
          </a:p>
        </p:txBody>
      </p:sp>
    </p:spTree>
    <p:extLst>
      <p:ext uri="{BB962C8B-B14F-4D97-AF65-F5344CB8AC3E}">
        <p14:creationId xmlns:p14="http://schemas.microsoft.com/office/powerpoint/2010/main" val="2995948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1951C3-4ADF-4A66-828C-C09273774D40}" type="datetimeFigureOut">
              <a:rPr lang="en-US" smtClean="0"/>
              <a:t>8/9/2023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CFA438-A826-4286-90E8-7977A1E2862C}" type="slidenum">
              <a:rPr lang="en-US" smtClean="0"/>
              <a:t>‹#›</a:t>
            </a:fld>
            <a:endParaRPr lang="en-US"/>
          </a:p>
        </p:txBody>
      </p:sp>
    </p:spTree>
    <p:extLst>
      <p:ext uri="{BB962C8B-B14F-4D97-AF65-F5344CB8AC3E}">
        <p14:creationId xmlns:p14="http://schemas.microsoft.com/office/powerpoint/2010/main" val="2510280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1951C3-4ADF-4A66-828C-C09273774D40}" type="datetimeFigureOut">
              <a:rPr lang="en-US" smtClean="0"/>
              <a:t>8/9/2023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CFA438-A826-4286-90E8-7977A1E2862C}" type="slidenum">
              <a:rPr lang="en-US" smtClean="0"/>
              <a:t>‹#›</a:t>
            </a:fld>
            <a:endParaRPr lang="en-US"/>
          </a:p>
        </p:txBody>
      </p:sp>
    </p:spTree>
    <p:extLst>
      <p:ext uri="{BB962C8B-B14F-4D97-AF65-F5344CB8AC3E}">
        <p14:creationId xmlns:p14="http://schemas.microsoft.com/office/powerpoint/2010/main" val="2984992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400300" cy="1600197"/>
          </a:xfrm>
        </p:spPr>
        <p:txBody>
          <a:bodyPr anchor="b">
            <a:normAutofit/>
          </a:bodyPr>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3378200" y="685800"/>
            <a:ext cx="4559300" cy="5486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0936" y="2099735"/>
            <a:ext cx="24003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1951C3-4ADF-4A66-828C-C09273774D40}"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CFA438-A826-4286-90E8-7977A1E2862C}" type="slidenum">
              <a:rPr lang="en-US" smtClean="0"/>
              <a:t>‹#›</a:t>
            </a:fld>
            <a:endParaRPr lang="en-US"/>
          </a:p>
        </p:txBody>
      </p:sp>
    </p:spTree>
    <p:extLst>
      <p:ext uri="{BB962C8B-B14F-4D97-AF65-F5344CB8AC3E}">
        <p14:creationId xmlns:p14="http://schemas.microsoft.com/office/powerpoint/2010/main" val="1479635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846963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5257800"/>
            <a:ext cx="748665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846963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6108590"/>
            <a:ext cx="748665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B1951C3-4ADF-4A66-828C-C09273774D40}" type="datetimeFigureOut">
              <a:rPr lang="en-US" smtClean="0"/>
              <a:t>8/9/2023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CFA438-A826-4286-90E8-7977A1E2862C}" type="slidenum">
              <a:rPr lang="en-US" smtClean="0"/>
              <a:t>‹#›</a:t>
            </a:fld>
            <a:endParaRPr lang="en-US"/>
          </a:p>
        </p:txBody>
      </p:sp>
    </p:spTree>
    <p:extLst>
      <p:ext uri="{BB962C8B-B14F-4D97-AF65-F5344CB8AC3E}">
        <p14:creationId xmlns:p14="http://schemas.microsoft.com/office/powerpoint/2010/main" val="2441282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8418195" y="0"/>
            <a:ext cx="73152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46404" y="365760"/>
            <a:ext cx="726948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46404" y="1828801"/>
            <a:ext cx="644652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7831456" y="1044178"/>
            <a:ext cx="1904999" cy="273844"/>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2B1951C3-4ADF-4A66-828C-C09273774D40}" type="datetimeFigureOut">
              <a:rPr lang="en-US" smtClean="0"/>
              <a:t>8/9/2023</a:t>
            </a:fld>
            <a:endParaRPr lang="en-US"/>
          </a:p>
        </p:txBody>
      </p:sp>
      <p:sp>
        <p:nvSpPr>
          <p:cNvPr id="5" name="Footer Placeholder 4"/>
          <p:cNvSpPr>
            <a:spLocks noGrp="1"/>
          </p:cNvSpPr>
          <p:nvPr>
            <p:ph type="ftr" sz="quarter" idx="3"/>
          </p:nvPr>
        </p:nvSpPr>
        <p:spPr>
          <a:xfrm rot="16200000">
            <a:off x="6993255" y="4092178"/>
            <a:ext cx="3581400" cy="273844"/>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8441055" y="6172201"/>
            <a:ext cx="685800" cy="593725"/>
          </a:xfrm>
          <a:prstGeom prst="rect">
            <a:avLst/>
          </a:prstGeom>
        </p:spPr>
        <p:txBody>
          <a:bodyPr vert="horz" lIns="27432" tIns="45720" rIns="27432" bIns="45720" rtlCol="0" anchor="ctr">
            <a:normAutofit/>
          </a:bodyPr>
          <a:lstStyle>
            <a:lvl1pPr algn="ctr">
              <a:defRPr sz="3200">
                <a:solidFill>
                  <a:schemeClr val="tx2">
                    <a:lumMod val="60000"/>
                    <a:lumOff val="40000"/>
                  </a:schemeClr>
                </a:solidFill>
              </a:defRPr>
            </a:lvl1pPr>
          </a:lstStyle>
          <a:p>
            <a:fld id="{6DCFA438-A826-4286-90E8-7977A1E2862C}" type="slidenum">
              <a:rPr lang="en-US" smtClean="0"/>
              <a:t>‹#›</a:t>
            </a:fld>
            <a:endParaRPr lang="en-US"/>
          </a:p>
        </p:txBody>
      </p:sp>
    </p:spTree>
    <p:extLst>
      <p:ext uri="{BB962C8B-B14F-4D97-AF65-F5344CB8AC3E}">
        <p14:creationId xmlns:p14="http://schemas.microsoft.com/office/powerpoint/2010/main" val="26061979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42E14E0-E6CB-444C-97C0-D67DA9F4D0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46963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Schoolbook" panose="02040604050505020304"/>
              <a:ea typeface="+mn-ea"/>
              <a:cs typeface="+mn-cs"/>
            </a:endParaRPr>
          </a:p>
        </p:txBody>
      </p:sp>
      <p:pic>
        <p:nvPicPr>
          <p:cNvPr id="5" name="Picture 4" descr="Old vintage books in a row">
            <a:extLst>
              <a:ext uri="{FF2B5EF4-FFF2-40B4-BE49-F238E27FC236}">
                <a16:creationId xmlns:a16="http://schemas.microsoft.com/office/drawing/2014/main" id="{E07769C4-102F-F579-DD3C-2E06ED3968D0}"/>
              </a:ext>
            </a:extLst>
          </p:cNvPr>
          <p:cNvPicPr>
            <a:picLocks noChangeAspect="1"/>
          </p:cNvPicPr>
          <p:nvPr/>
        </p:nvPicPr>
        <p:blipFill rotWithShape="1">
          <a:blip r:embed="rId2">
            <a:grayscl/>
          </a:blip>
          <a:srcRect l="24128" r="-2" b="-2"/>
          <a:stretch/>
        </p:blipFill>
        <p:spPr>
          <a:xfrm>
            <a:off x="674370" y="1"/>
            <a:ext cx="7795260" cy="6858000"/>
          </a:xfrm>
          <a:prstGeom prst="rect">
            <a:avLst/>
          </a:prstGeom>
        </p:spPr>
      </p:pic>
      <p:sp>
        <p:nvSpPr>
          <p:cNvPr id="11" name="Rectangle 10">
            <a:extLst>
              <a:ext uri="{FF2B5EF4-FFF2-40B4-BE49-F238E27FC236}">
                <a16:creationId xmlns:a16="http://schemas.microsoft.com/office/drawing/2014/main" id="{B37D29E2-7609-4210-93A1-BFB7944C0F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370" y="0"/>
            <a:ext cx="7795260" cy="6858000"/>
          </a:xfrm>
          <a:prstGeom prst="rect">
            <a:avLst/>
          </a:prstGeom>
          <a:solidFill>
            <a:schemeClr val="accent2">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itle 1"/>
          <p:cNvSpPr>
            <a:spLocks noGrp="1"/>
          </p:cNvSpPr>
          <p:nvPr>
            <p:ph type="ctrTitle"/>
          </p:nvPr>
        </p:nvSpPr>
        <p:spPr>
          <a:xfrm>
            <a:off x="946404" y="723331"/>
            <a:ext cx="7063740" cy="3875965"/>
          </a:xfrm>
          <a:noFill/>
        </p:spPr>
        <p:txBody>
          <a:bodyPr anchor="ctr">
            <a:normAutofit/>
          </a:bodyPr>
          <a:lstStyle/>
          <a:p>
            <a:pPr algn="ctr"/>
            <a:r>
              <a:rPr lang="en-US" sz="3800">
                <a:solidFill>
                  <a:srgbClr val="FFFFFF"/>
                </a:solidFill>
              </a:rPr>
              <a:t>ELEMENTS OF NOVEL</a:t>
            </a:r>
          </a:p>
        </p:txBody>
      </p:sp>
      <p:sp>
        <p:nvSpPr>
          <p:cNvPr id="3" name="Subtitle 2"/>
          <p:cNvSpPr>
            <a:spLocks noGrp="1"/>
          </p:cNvSpPr>
          <p:nvPr>
            <p:ph type="subTitle" idx="1"/>
          </p:nvPr>
        </p:nvSpPr>
        <p:spPr>
          <a:xfrm>
            <a:off x="946404" y="5595582"/>
            <a:ext cx="7063740" cy="896658"/>
          </a:xfrm>
          <a:ln>
            <a:noFill/>
          </a:ln>
        </p:spPr>
        <p:txBody>
          <a:bodyPr>
            <a:normAutofit/>
          </a:bodyPr>
          <a:lstStyle/>
          <a:p>
            <a:pPr algn="r"/>
            <a:r>
              <a:rPr lang="en-US" sz="1700">
                <a:solidFill>
                  <a:srgbClr val="FFFFFF"/>
                </a:solidFill>
              </a:rPr>
              <a:t>DR. NIRMALA S. PADMAVAT</a:t>
            </a:r>
          </a:p>
          <a:p>
            <a:pPr algn="r"/>
            <a:r>
              <a:rPr lang="en-US" sz="1700">
                <a:solidFill>
                  <a:srgbClr val="FFFFFF"/>
                </a:solidFill>
              </a:rPr>
              <a:t>BA SY NOTES</a:t>
            </a:r>
          </a:p>
        </p:txBody>
      </p:sp>
      <p:sp>
        <p:nvSpPr>
          <p:cNvPr id="13" name="Rectangle 12">
            <a:extLst>
              <a:ext uri="{FF2B5EF4-FFF2-40B4-BE49-F238E27FC236}">
                <a16:creationId xmlns:a16="http://schemas.microsoft.com/office/drawing/2014/main" id="{363B6ECA-5FD8-454D-ABC3-C4ACC15AF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370" cy="685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cxnSp>
        <p:nvCxnSpPr>
          <p:cNvPr id="15" name="Straight Connector 14">
            <a:extLst>
              <a:ext uri="{FF2B5EF4-FFF2-40B4-BE49-F238E27FC236}">
                <a16:creationId xmlns:a16="http://schemas.microsoft.com/office/drawing/2014/main" id="{0887B8F6-F933-4DC0-BBB7-EE99DB8AA4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097404" y="5359400"/>
            <a:ext cx="191274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8375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
                                        <p:tgtEl>
                                          <p:spTgt spid="3">
                                            <p:txEl>
                                              <p:pRg st="1" end="1"/>
                                            </p:txEl>
                                          </p:spTgt>
                                        </p:tgtEl>
                                      </p:cBhvr>
                                    </p:animEffect>
                                  </p:childTnLst>
                                </p:cTn>
                              </p:par>
                              <p:par>
                                <p:cTn id="13" presetID="10" presetClass="entr" presetSubtype="0" fill="hold" grpId="0" nodeType="withEffect">
                                  <p:stCondLst>
                                    <p:cond delay="1000"/>
                                  </p:stCondLst>
                                  <p:iterate type="lt">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21774" y="365760"/>
            <a:ext cx="4498258" cy="1325562"/>
          </a:xfrm>
        </p:spPr>
        <p:txBody>
          <a:bodyPr>
            <a:normAutofit/>
          </a:bodyPr>
          <a:lstStyle/>
          <a:p>
            <a:r>
              <a:rPr lang="en-US" dirty="0"/>
              <a:t>Style</a:t>
            </a:r>
          </a:p>
        </p:txBody>
      </p:sp>
      <p:sp>
        <p:nvSpPr>
          <p:cNvPr id="9" name="Rectangle 8">
            <a:extLst>
              <a:ext uri="{FF2B5EF4-FFF2-40B4-BE49-F238E27FC236}">
                <a16:creationId xmlns:a16="http://schemas.microsoft.com/office/drawing/2014/main" id="{60C2BF78-EE5B-49C7-ADD9-58CDBD13E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3" name="Content Placeholder 2"/>
          <p:cNvSpPr>
            <a:spLocks noGrp="1"/>
          </p:cNvSpPr>
          <p:nvPr>
            <p:ph idx="1"/>
          </p:nvPr>
        </p:nvSpPr>
        <p:spPr>
          <a:xfrm>
            <a:off x="908354" y="2005739"/>
            <a:ext cx="4511678" cy="4174398"/>
          </a:xfrm>
        </p:spPr>
        <p:txBody>
          <a:bodyPr>
            <a:normAutofit/>
          </a:bodyPr>
          <a:lstStyle/>
          <a:p>
            <a:pPr lvl="0"/>
            <a:r>
              <a:rPr lang="en-US" dirty="0"/>
              <a:t>The style refers to the author's unique way of writing, including their use of language, sentence structure, and narrative techniques. An author's style can greatly influence the reader's experience of the story.</a:t>
            </a:r>
          </a:p>
          <a:p>
            <a:endParaRPr lang="en-US" dirty="0"/>
          </a:p>
        </p:txBody>
      </p:sp>
      <p:pic>
        <p:nvPicPr>
          <p:cNvPr id="5" name="Picture 4" descr="Abstract blurred public library with bookshelves">
            <a:extLst>
              <a:ext uri="{FF2B5EF4-FFF2-40B4-BE49-F238E27FC236}">
                <a16:creationId xmlns:a16="http://schemas.microsoft.com/office/drawing/2014/main" id="{B06CB0C3-58F3-ACD1-CCC9-2CE3605999B1}"/>
              </a:ext>
            </a:extLst>
          </p:cNvPr>
          <p:cNvPicPr>
            <a:picLocks noChangeAspect="1"/>
          </p:cNvPicPr>
          <p:nvPr/>
        </p:nvPicPr>
        <p:blipFill rotWithShape="1">
          <a:blip r:embed="rId2"/>
          <a:srcRect l="21846" r="44185" b="-1"/>
          <a:stretch/>
        </p:blipFill>
        <p:spPr>
          <a:xfrm>
            <a:off x="5654016" y="10"/>
            <a:ext cx="3489984" cy="6857990"/>
          </a:xfrm>
          <a:prstGeom prst="rect">
            <a:avLst/>
          </a:prstGeom>
        </p:spPr>
      </p:pic>
    </p:spTree>
    <p:extLst>
      <p:ext uri="{BB962C8B-B14F-4D97-AF65-F5344CB8AC3E}">
        <p14:creationId xmlns:p14="http://schemas.microsoft.com/office/powerpoint/2010/main" val="2672123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21774" y="365760"/>
            <a:ext cx="4498258" cy="1325562"/>
          </a:xfrm>
        </p:spPr>
        <p:txBody>
          <a:bodyPr>
            <a:normAutofit/>
          </a:bodyPr>
          <a:lstStyle/>
          <a:p>
            <a:r>
              <a:rPr lang="en-US" dirty="0"/>
              <a:t>Foreshadowing</a:t>
            </a:r>
          </a:p>
        </p:txBody>
      </p:sp>
      <p:sp>
        <p:nvSpPr>
          <p:cNvPr id="9" name="Rectangle 8">
            <a:extLst>
              <a:ext uri="{FF2B5EF4-FFF2-40B4-BE49-F238E27FC236}">
                <a16:creationId xmlns:a16="http://schemas.microsoft.com/office/drawing/2014/main" id="{60C2BF78-EE5B-49C7-ADD9-58CDBD13E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3" name="Content Placeholder 2"/>
          <p:cNvSpPr>
            <a:spLocks noGrp="1"/>
          </p:cNvSpPr>
          <p:nvPr>
            <p:ph idx="1"/>
          </p:nvPr>
        </p:nvSpPr>
        <p:spPr>
          <a:xfrm>
            <a:off x="908354" y="2005739"/>
            <a:ext cx="4511678" cy="4174398"/>
          </a:xfrm>
        </p:spPr>
        <p:txBody>
          <a:bodyPr>
            <a:normAutofit/>
          </a:bodyPr>
          <a:lstStyle/>
          <a:p>
            <a:pPr lvl="0"/>
            <a:r>
              <a:rPr lang="en-US" dirty="0"/>
              <a:t>Foreshadowing is a literary device where the author hints at future events or developments in the story, creating anticipation and suspense for the reader.</a:t>
            </a:r>
          </a:p>
          <a:p>
            <a:pPr marL="0" indent="0">
              <a:buNone/>
            </a:pPr>
            <a:endParaRPr lang="en-US" dirty="0"/>
          </a:p>
          <a:p>
            <a:endParaRPr lang="en-US" dirty="0"/>
          </a:p>
        </p:txBody>
      </p:sp>
      <p:pic>
        <p:nvPicPr>
          <p:cNvPr id="5" name="Picture 4" descr="Calendar on table">
            <a:extLst>
              <a:ext uri="{FF2B5EF4-FFF2-40B4-BE49-F238E27FC236}">
                <a16:creationId xmlns:a16="http://schemas.microsoft.com/office/drawing/2014/main" id="{60799012-718B-C3F5-4E3C-5B875655EA5C}"/>
              </a:ext>
            </a:extLst>
          </p:cNvPr>
          <p:cNvPicPr>
            <a:picLocks noChangeAspect="1"/>
          </p:cNvPicPr>
          <p:nvPr/>
        </p:nvPicPr>
        <p:blipFill rotWithShape="1">
          <a:blip r:embed="rId2"/>
          <a:srcRect l="15932" r="50099" b="-1"/>
          <a:stretch/>
        </p:blipFill>
        <p:spPr>
          <a:xfrm>
            <a:off x="5654016" y="10"/>
            <a:ext cx="3489984" cy="6857990"/>
          </a:xfrm>
          <a:prstGeom prst="rect">
            <a:avLst/>
          </a:prstGeom>
        </p:spPr>
      </p:pic>
    </p:spTree>
    <p:extLst>
      <p:ext uri="{BB962C8B-B14F-4D97-AF65-F5344CB8AC3E}">
        <p14:creationId xmlns:p14="http://schemas.microsoft.com/office/powerpoint/2010/main" val="4211367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21774" y="365760"/>
            <a:ext cx="4498258" cy="1325562"/>
          </a:xfrm>
        </p:spPr>
        <p:txBody>
          <a:bodyPr>
            <a:normAutofit/>
          </a:bodyPr>
          <a:lstStyle/>
          <a:p>
            <a:r>
              <a:rPr lang="en-US" dirty="0"/>
              <a:t>Symbolism:</a:t>
            </a:r>
          </a:p>
        </p:txBody>
      </p:sp>
      <p:sp>
        <p:nvSpPr>
          <p:cNvPr id="9" name="Rectangle 8">
            <a:extLst>
              <a:ext uri="{FF2B5EF4-FFF2-40B4-BE49-F238E27FC236}">
                <a16:creationId xmlns:a16="http://schemas.microsoft.com/office/drawing/2014/main" id="{60C2BF78-EE5B-49C7-ADD9-58CDBD13E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3" name="Content Placeholder 2"/>
          <p:cNvSpPr>
            <a:spLocks noGrp="1"/>
          </p:cNvSpPr>
          <p:nvPr>
            <p:ph idx="1"/>
          </p:nvPr>
        </p:nvSpPr>
        <p:spPr>
          <a:xfrm>
            <a:off x="908354" y="2005739"/>
            <a:ext cx="4511678" cy="4174398"/>
          </a:xfrm>
        </p:spPr>
        <p:txBody>
          <a:bodyPr>
            <a:normAutofit/>
          </a:bodyPr>
          <a:lstStyle/>
          <a:p>
            <a:pPr lvl="0"/>
            <a:r>
              <a:rPr lang="en-US" dirty="0"/>
              <a:t>Symbolism involves the use of objects, characters, or events to represent abstract ideas or themes within the novel.</a:t>
            </a:r>
          </a:p>
          <a:p>
            <a:endParaRPr lang="en-US" dirty="0"/>
          </a:p>
        </p:txBody>
      </p:sp>
      <p:pic>
        <p:nvPicPr>
          <p:cNvPr id="5" name="Picture 4" descr="Lock with a love heart">
            <a:extLst>
              <a:ext uri="{FF2B5EF4-FFF2-40B4-BE49-F238E27FC236}">
                <a16:creationId xmlns:a16="http://schemas.microsoft.com/office/drawing/2014/main" id="{2D3CACCB-6D76-4357-54C8-0B4FFD727016}"/>
              </a:ext>
            </a:extLst>
          </p:cNvPr>
          <p:cNvPicPr>
            <a:picLocks noChangeAspect="1"/>
          </p:cNvPicPr>
          <p:nvPr/>
        </p:nvPicPr>
        <p:blipFill rotWithShape="1">
          <a:blip r:embed="rId2"/>
          <a:srcRect l="35962" r="35413"/>
          <a:stretch/>
        </p:blipFill>
        <p:spPr>
          <a:xfrm>
            <a:off x="5654016" y="10"/>
            <a:ext cx="3489984" cy="6857990"/>
          </a:xfrm>
          <a:prstGeom prst="rect">
            <a:avLst/>
          </a:prstGeom>
        </p:spPr>
      </p:pic>
    </p:spTree>
    <p:extLst>
      <p:ext uri="{BB962C8B-B14F-4D97-AF65-F5344CB8AC3E}">
        <p14:creationId xmlns:p14="http://schemas.microsoft.com/office/powerpoint/2010/main" val="4120405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21774" y="365760"/>
            <a:ext cx="4498258" cy="1325562"/>
          </a:xfrm>
        </p:spPr>
        <p:txBody>
          <a:bodyPr>
            <a:normAutofit/>
          </a:bodyPr>
          <a:lstStyle/>
          <a:p>
            <a:r>
              <a:rPr lang="en-US" dirty="0"/>
              <a:t>Dialogue</a:t>
            </a:r>
          </a:p>
        </p:txBody>
      </p:sp>
      <p:sp>
        <p:nvSpPr>
          <p:cNvPr id="9" name="Rectangle 8">
            <a:extLst>
              <a:ext uri="{FF2B5EF4-FFF2-40B4-BE49-F238E27FC236}">
                <a16:creationId xmlns:a16="http://schemas.microsoft.com/office/drawing/2014/main" id="{60C2BF78-EE5B-49C7-ADD9-58CDBD13E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3" name="Content Placeholder 2"/>
          <p:cNvSpPr>
            <a:spLocks noGrp="1"/>
          </p:cNvSpPr>
          <p:nvPr>
            <p:ph idx="1"/>
          </p:nvPr>
        </p:nvSpPr>
        <p:spPr>
          <a:xfrm>
            <a:off x="908354" y="2005739"/>
            <a:ext cx="4511678" cy="4174398"/>
          </a:xfrm>
        </p:spPr>
        <p:txBody>
          <a:bodyPr>
            <a:normAutofit/>
          </a:bodyPr>
          <a:lstStyle/>
          <a:p>
            <a:pPr lvl="0"/>
            <a:r>
              <a:rPr lang="en-US" dirty="0"/>
              <a:t>Dialogue is the conversation between characters in the novel, which serves to reveal their personalities, relationships, and move the plot forward.</a:t>
            </a:r>
          </a:p>
          <a:p>
            <a:endParaRPr lang="en-US" dirty="0"/>
          </a:p>
        </p:txBody>
      </p:sp>
      <p:pic>
        <p:nvPicPr>
          <p:cNvPr id="5" name="Picture 4" descr="A group of multi coloured wooden stick figures">
            <a:extLst>
              <a:ext uri="{FF2B5EF4-FFF2-40B4-BE49-F238E27FC236}">
                <a16:creationId xmlns:a16="http://schemas.microsoft.com/office/drawing/2014/main" id="{BC0CD207-D692-FA0A-B48F-CB0C4A87944D}"/>
              </a:ext>
            </a:extLst>
          </p:cNvPr>
          <p:cNvPicPr>
            <a:picLocks noChangeAspect="1"/>
          </p:cNvPicPr>
          <p:nvPr/>
        </p:nvPicPr>
        <p:blipFill rotWithShape="1">
          <a:blip r:embed="rId2"/>
          <a:srcRect l="25314" r="39445"/>
          <a:stretch/>
        </p:blipFill>
        <p:spPr>
          <a:xfrm>
            <a:off x="5654016" y="10"/>
            <a:ext cx="3489984" cy="6857990"/>
          </a:xfrm>
          <a:prstGeom prst="rect">
            <a:avLst/>
          </a:prstGeom>
        </p:spPr>
      </p:pic>
    </p:spTree>
    <p:extLst>
      <p:ext uri="{BB962C8B-B14F-4D97-AF65-F5344CB8AC3E}">
        <p14:creationId xmlns:p14="http://schemas.microsoft.com/office/powerpoint/2010/main" val="2315760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28116" y="566382"/>
            <a:ext cx="3400536" cy="1550284"/>
          </a:xfrm>
        </p:spPr>
        <p:txBody>
          <a:bodyPr>
            <a:normAutofit/>
          </a:bodyPr>
          <a:lstStyle/>
          <a:p>
            <a:r>
              <a:rPr lang="en-US" dirty="0"/>
              <a:t>Conclusion</a:t>
            </a:r>
          </a:p>
        </p:txBody>
      </p:sp>
      <p:sp>
        <p:nvSpPr>
          <p:cNvPr id="9" name="Rectangle 8">
            <a:extLst>
              <a:ext uri="{FF2B5EF4-FFF2-40B4-BE49-F238E27FC236}">
                <a16:creationId xmlns:a16="http://schemas.microsoft.com/office/drawing/2014/main" id="{50CF6C96-4596-4D83-A9F9-A3AB22AB4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3" name="Content Placeholder 2"/>
          <p:cNvSpPr>
            <a:spLocks noGrp="1"/>
          </p:cNvSpPr>
          <p:nvPr>
            <p:ph idx="1"/>
          </p:nvPr>
        </p:nvSpPr>
        <p:spPr>
          <a:xfrm>
            <a:off x="899651" y="2438399"/>
            <a:ext cx="3429001" cy="3853219"/>
          </a:xfrm>
        </p:spPr>
        <p:txBody>
          <a:bodyPr>
            <a:normAutofit/>
          </a:bodyPr>
          <a:lstStyle/>
          <a:p>
            <a:r>
              <a:rPr lang="en-US" dirty="0"/>
              <a:t>These elements, when skillfully combined by the author, create a compelling and immersive reading experience, making novels one of the most popular and enduring forms of literature. </a:t>
            </a:r>
          </a:p>
          <a:p>
            <a:endParaRPr lang="en-US" dirty="0"/>
          </a:p>
        </p:txBody>
      </p:sp>
      <p:pic>
        <p:nvPicPr>
          <p:cNvPr id="5" name="Picture 4" descr="Open book">
            <a:extLst>
              <a:ext uri="{FF2B5EF4-FFF2-40B4-BE49-F238E27FC236}">
                <a16:creationId xmlns:a16="http://schemas.microsoft.com/office/drawing/2014/main" id="{FD27E628-DE3E-72BC-9143-72AA6F08CB05}"/>
              </a:ext>
            </a:extLst>
          </p:cNvPr>
          <p:cNvPicPr>
            <a:picLocks noChangeAspect="1"/>
          </p:cNvPicPr>
          <p:nvPr/>
        </p:nvPicPr>
        <p:blipFill rotWithShape="1">
          <a:blip r:embed="rId2"/>
          <a:srcRect l="27101" r="28407" b="-1"/>
          <a:stretch/>
        </p:blipFill>
        <p:spPr>
          <a:xfrm>
            <a:off x="4572885" y="10"/>
            <a:ext cx="4571115" cy="6857990"/>
          </a:xfrm>
          <a:prstGeom prst="rect">
            <a:avLst/>
          </a:prstGeom>
        </p:spPr>
      </p:pic>
    </p:spTree>
    <p:extLst>
      <p:ext uri="{BB962C8B-B14F-4D97-AF65-F5344CB8AC3E}">
        <p14:creationId xmlns:p14="http://schemas.microsoft.com/office/powerpoint/2010/main" val="4003495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29360B-041B-F743-0837-DFF578218F17}"/>
              </a:ext>
            </a:extLst>
          </p:cNvPr>
          <p:cNvSpPr>
            <a:spLocks noGrp="1"/>
          </p:cNvSpPr>
          <p:nvPr>
            <p:ph type="ctrTitle"/>
          </p:nvPr>
        </p:nvSpPr>
        <p:spPr>
          <a:xfrm>
            <a:off x="826711" y="3749041"/>
            <a:ext cx="7601009" cy="1635760"/>
          </a:xfrm>
        </p:spPr>
        <p:txBody>
          <a:bodyPr>
            <a:normAutofit/>
          </a:bodyPr>
          <a:lstStyle/>
          <a:p>
            <a:pPr algn="ctr"/>
            <a:r>
              <a:rPr lang="en-GB" sz="5900"/>
              <a:t>Thank you!</a:t>
            </a:r>
            <a:endParaRPr lang="en-IN" sz="5900"/>
          </a:p>
        </p:txBody>
      </p:sp>
      <p:pic>
        <p:nvPicPr>
          <p:cNvPr id="8" name="Graphic 7" descr="Handshake">
            <a:extLst>
              <a:ext uri="{FF2B5EF4-FFF2-40B4-BE49-F238E27FC236}">
                <a16:creationId xmlns:a16="http://schemas.microsoft.com/office/drawing/2014/main" id="{C0ED7A54-FD69-C30D-4354-B2F896485A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206509" y="643467"/>
            <a:ext cx="2841413" cy="2841413"/>
          </a:xfrm>
          <a:prstGeom prst="rect">
            <a:avLst/>
          </a:prstGeom>
        </p:spPr>
      </p:pic>
    </p:spTree>
    <p:extLst>
      <p:ext uri="{BB962C8B-B14F-4D97-AF65-F5344CB8AC3E}">
        <p14:creationId xmlns:p14="http://schemas.microsoft.com/office/powerpoint/2010/main" val="691563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21774" y="365760"/>
            <a:ext cx="4498258" cy="1325562"/>
          </a:xfrm>
        </p:spPr>
        <p:txBody>
          <a:bodyPr>
            <a:normAutofit/>
          </a:bodyPr>
          <a:lstStyle/>
          <a:p>
            <a:r>
              <a:rPr lang="en-US" dirty="0"/>
              <a:t>Introduction </a:t>
            </a:r>
          </a:p>
        </p:txBody>
      </p:sp>
      <p:sp>
        <p:nvSpPr>
          <p:cNvPr id="9" name="Rectangle 8">
            <a:extLst>
              <a:ext uri="{FF2B5EF4-FFF2-40B4-BE49-F238E27FC236}">
                <a16:creationId xmlns:a16="http://schemas.microsoft.com/office/drawing/2014/main" id="{60C2BF78-EE5B-49C7-ADD9-58CDBD13E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3" name="Content Placeholder 2"/>
          <p:cNvSpPr>
            <a:spLocks noGrp="1"/>
          </p:cNvSpPr>
          <p:nvPr>
            <p:ph idx="1"/>
          </p:nvPr>
        </p:nvSpPr>
        <p:spPr>
          <a:xfrm>
            <a:off x="908354" y="2005739"/>
            <a:ext cx="4511678" cy="4174398"/>
          </a:xfrm>
        </p:spPr>
        <p:txBody>
          <a:bodyPr>
            <a:normAutofit/>
          </a:bodyPr>
          <a:lstStyle/>
          <a:p>
            <a:r>
              <a:rPr lang="en-US" dirty="0"/>
              <a:t>In literature, a novel is a long-form fictional narrative that typically explores complex characters, settings, and plots. Novels can vary greatly in style and content, but they usually share several common elements that contribute to their storytelling.</a:t>
            </a:r>
          </a:p>
        </p:txBody>
      </p:sp>
      <p:pic>
        <p:nvPicPr>
          <p:cNvPr id="5" name="Picture 4" descr="Question mark on green pastel background">
            <a:extLst>
              <a:ext uri="{FF2B5EF4-FFF2-40B4-BE49-F238E27FC236}">
                <a16:creationId xmlns:a16="http://schemas.microsoft.com/office/drawing/2014/main" id="{0E0D216B-D765-B86B-2BEC-35C052E56073}"/>
              </a:ext>
            </a:extLst>
          </p:cNvPr>
          <p:cNvPicPr>
            <a:picLocks noChangeAspect="1"/>
          </p:cNvPicPr>
          <p:nvPr/>
        </p:nvPicPr>
        <p:blipFill rotWithShape="1">
          <a:blip r:embed="rId2"/>
          <a:srcRect l="50913" r="10921"/>
          <a:stretch/>
        </p:blipFill>
        <p:spPr>
          <a:xfrm>
            <a:off x="5654016" y="10"/>
            <a:ext cx="3489984" cy="6857990"/>
          </a:xfrm>
          <a:prstGeom prst="rect">
            <a:avLst/>
          </a:prstGeom>
        </p:spPr>
      </p:pic>
    </p:spTree>
    <p:extLst>
      <p:ext uri="{BB962C8B-B14F-4D97-AF65-F5344CB8AC3E}">
        <p14:creationId xmlns:p14="http://schemas.microsoft.com/office/powerpoint/2010/main" val="305979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21774" y="365760"/>
            <a:ext cx="4498258" cy="1325562"/>
          </a:xfrm>
        </p:spPr>
        <p:txBody>
          <a:bodyPr>
            <a:normAutofit/>
          </a:bodyPr>
          <a:lstStyle/>
          <a:p>
            <a:r>
              <a:rPr lang="en-US" dirty="0"/>
              <a:t>Plot</a:t>
            </a:r>
          </a:p>
        </p:txBody>
      </p:sp>
      <p:sp>
        <p:nvSpPr>
          <p:cNvPr id="9" name="Rectangle 8">
            <a:extLst>
              <a:ext uri="{FF2B5EF4-FFF2-40B4-BE49-F238E27FC236}">
                <a16:creationId xmlns:a16="http://schemas.microsoft.com/office/drawing/2014/main" id="{60C2BF78-EE5B-49C7-ADD9-58CDBD13E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3" name="Content Placeholder 2"/>
          <p:cNvSpPr>
            <a:spLocks noGrp="1"/>
          </p:cNvSpPr>
          <p:nvPr>
            <p:ph idx="1"/>
          </p:nvPr>
        </p:nvSpPr>
        <p:spPr>
          <a:xfrm>
            <a:off x="908354" y="2005739"/>
            <a:ext cx="4511678" cy="4174398"/>
          </a:xfrm>
        </p:spPr>
        <p:txBody>
          <a:bodyPr>
            <a:normAutofit/>
          </a:bodyPr>
          <a:lstStyle/>
          <a:p>
            <a:pPr lvl="0"/>
            <a:r>
              <a:rPr lang="en-US" dirty="0"/>
              <a:t>The plot is the central storyline of the novel, outlining the sequence of events that drive the narrative. It includes the introduction of characters, the development of conflicts, rising action, climax, falling action, and resolution.</a:t>
            </a:r>
          </a:p>
          <a:p>
            <a:endParaRPr lang="en-US" dirty="0"/>
          </a:p>
        </p:txBody>
      </p:sp>
      <p:pic>
        <p:nvPicPr>
          <p:cNvPr id="5" name="Picture 4" descr="Jigsaw piece bridging the gap">
            <a:extLst>
              <a:ext uri="{FF2B5EF4-FFF2-40B4-BE49-F238E27FC236}">
                <a16:creationId xmlns:a16="http://schemas.microsoft.com/office/drawing/2014/main" id="{DC3A871A-95A4-C14D-EBBA-7FA8BC49C21E}"/>
              </a:ext>
            </a:extLst>
          </p:cNvPr>
          <p:cNvPicPr>
            <a:picLocks noChangeAspect="1"/>
          </p:cNvPicPr>
          <p:nvPr/>
        </p:nvPicPr>
        <p:blipFill rotWithShape="1">
          <a:blip r:embed="rId2"/>
          <a:srcRect l="17844" r="43989"/>
          <a:stretch/>
        </p:blipFill>
        <p:spPr>
          <a:xfrm>
            <a:off x="5654016" y="10"/>
            <a:ext cx="3489984" cy="6857990"/>
          </a:xfrm>
          <a:prstGeom prst="rect">
            <a:avLst/>
          </a:prstGeom>
        </p:spPr>
      </p:pic>
    </p:spTree>
    <p:extLst>
      <p:ext uri="{BB962C8B-B14F-4D97-AF65-F5344CB8AC3E}">
        <p14:creationId xmlns:p14="http://schemas.microsoft.com/office/powerpoint/2010/main" val="1367136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21774" y="365760"/>
            <a:ext cx="4498258" cy="1325562"/>
          </a:xfrm>
        </p:spPr>
        <p:txBody>
          <a:bodyPr>
            <a:normAutofit/>
          </a:bodyPr>
          <a:lstStyle/>
          <a:p>
            <a:r>
              <a:rPr lang="en-US" dirty="0"/>
              <a:t>Characters</a:t>
            </a:r>
          </a:p>
        </p:txBody>
      </p:sp>
      <p:sp>
        <p:nvSpPr>
          <p:cNvPr id="9" name="Rectangle 8">
            <a:extLst>
              <a:ext uri="{FF2B5EF4-FFF2-40B4-BE49-F238E27FC236}">
                <a16:creationId xmlns:a16="http://schemas.microsoft.com/office/drawing/2014/main" id="{60C2BF78-EE5B-49C7-ADD9-58CDBD13E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3" name="Content Placeholder 2"/>
          <p:cNvSpPr>
            <a:spLocks noGrp="1"/>
          </p:cNvSpPr>
          <p:nvPr>
            <p:ph idx="1"/>
          </p:nvPr>
        </p:nvSpPr>
        <p:spPr>
          <a:xfrm>
            <a:off x="908354" y="2005739"/>
            <a:ext cx="4511678" cy="4174398"/>
          </a:xfrm>
        </p:spPr>
        <p:txBody>
          <a:bodyPr>
            <a:normAutofit/>
          </a:bodyPr>
          <a:lstStyle/>
          <a:p>
            <a:pPr lvl="0"/>
            <a:r>
              <a:rPr lang="en-US" dirty="0"/>
              <a:t>Characters are the individuals who inhabit the novel's world and drive the story forward. They can be protagonists (main characters), antagonists (opposing characters), or supporting characters. Well-developed characters have distinct personalities, backgrounds, motivations, and arcs of growth or change throughout the story.</a:t>
            </a:r>
          </a:p>
          <a:p>
            <a:endParaRPr lang="en-US" dirty="0"/>
          </a:p>
        </p:txBody>
      </p:sp>
      <p:pic>
        <p:nvPicPr>
          <p:cNvPr id="5" name="Picture 4" descr="One in a crowd">
            <a:extLst>
              <a:ext uri="{FF2B5EF4-FFF2-40B4-BE49-F238E27FC236}">
                <a16:creationId xmlns:a16="http://schemas.microsoft.com/office/drawing/2014/main" id="{49037CAE-140D-24D8-618B-5B9144FA1CAA}"/>
              </a:ext>
            </a:extLst>
          </p:cNvPr>
          <p:cNvPicPr>
            <a:picLocks noChangeAspect="1"/>
          </p:cNvPicPr>
          <p:nvPr/>
        </p:nvPicPr>
        <p:blipFill rotWithShape="1">
          <a:blip r:embed="rId2"/>
          <a:srcRect l="35012" r="26821"/>
          <a:stretch/>
        </p:blipFill>
        <p:spPr>
          <a:xfrm>
            <a:off x="5654016" y="10"/>
            <a:ext cx="3489984" cy="6857990"/>
          </a:xfrm>
          <a:prstGeom prst="rect">
            <a:avLst/>
          </a:prstGeom>
        </p:spPr>
      </p:pic>
    </p:spTree>
    <p:extLst>
      <p:ext uri="{BB962C8B-B14F-4D97-AF65-F5344CB8AC3E}">
        <p14:creationId xmlns:p14="http://schemas.microsoft.com/office/powerpoint/2010/main" val="2903363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21774" y="365760"/>
            <a:ext cx="4498258" cy="1325562"/>
          </a:xfrm>
        </p:spPr>
        <p:txBody>
          <a:bodyPr>
            <a:normAutofit/>
          </a:bodyPr>
          <a:lstStyle/>
          <a:p>
            <a:r>
              <a:rPr lang="en-US" dirty="0"/>
              <a:t>Setting</a:t>
            </a:r>
          </a:p>
        </p:txBody>
      </p:sp>
      <p:sp>
        <p:nvSpPr>
          <p:cNvPr id="9" name="Rectangle 8">
            <a:extLst>
              <a:ext uri="{FF2B5EF4-FFF2-40B4-BE49-F238E27FC236}">
                <a16:creationId xmlns:a16="http://schemas.microsoft.com/office/drawing/2014/main" id="{60C2BF78-EE5B-49C7-ADD9-58CDBD13E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3" name="Content Placeholder 2"/>
          <p:cNvSpPr>
            <a:spLocks noGrp="1"/>
          </p:cNvSpPr>
          <p:nvPr>
            <p:ph idx="1"/>
          </p:nvPr>
        </p:nvSpPr>
        <p:spPr>
          <a:xfrm>
            <a:off x="908354" y="2005739"/>
            <a:ext cx="4511678" cy="4174398"/>
          </a:xfrm>
        </p:spPr>
        <p:txBody>
          <a:bodyPr>
            <a:normAutofit/>
          </a:bodyPr>
          <a:lstStyle/>
          <a:p>
            <a:pPr lvl="0"/>
            <a:r>
              <a:rPr lang="en-US" dirty="0"/>
              <a:t>The setting refers to the time, place, and atmosphere in which the novel takes place. It includes the physical location, historical period, cultural context, and social environment, all of which can significantly impact the story's mood and themes.</a:t>
            </a:r>
          </a:p>
          <a:p>
            <a:endParaRPr lang="en-US" dirty="0"/>
          </a:p>
        </p:txBody>
      </p:sp>
      <p:pic>
        <p:nvPicPr>
          <p:cNvPr id="5" name="Picture 4" descr="Path winding through a grassy field">
            <a:extLst>
              <a:ext uri="{FF2B5EF4-FFF2-40B4-BE49-F238E27FC236}">
                <a16:creationId xmlns:a16="http://schemas.microsoft.com/office/drawing/2014/main" id="{B8567FD7-BA97-20EF-DB88-F27F9B5A5ECC}"/>
              </a:ext>
            </a:extLst>
          </p:cNvPr>
          <p:cNvPicPr>
            <a:picLocks noChangeAspect="1"/>
          </p:cNvPicPr>
          <p:nvPr/>
        </p:nvPicPr>
        <p:blipFill rotWithShape="1">
          <a:blip r:embed="rId2"/>
          <a:srcRect l="39524" r="26507" b="-1"/>
          <a:stretch/>
        </p:blipFill>
        <p:spPr>
          <a:xfrm>
            <a:off x="5654016" y="10"/>
            <a:ext cx="3489984" cy="6857990"/>
          </a:xfrm>
          <a:prstGeom prst="rect">
            <a:avLst/>
          </a:prstGeom>
        </p:spPr>
      </p:pic>
    </p:spTree>
    <p:extLst>
      <p:ext uri="{BB962C8B-B14F-4D97-AF65-F5344CB8AC3E}">
        <p14:creationId xmlns:p14="http://schemas.microsoft.com/office/powerpoint/2010/main" val="3371435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21774" y="365760"/>
            <a:ext cx="4498258" cy="1325562"/>
          </a:xfrm>
        </p:spPr>
        <p:txBody>
          <a:bodyPr>
            <a:normAutofit/>
          </a:bodyPr>
          <a:lstStyle/>
          <a:p>
            <a:r>
              <a:rPr lang="en-US" dirty="0"/>
              <a:t>Point of View</a:t>
            </a:r>
          </a:p>
        </p:txBody>
      </p:sp>
      <p:sp>
        <p:nvSpPr>
          <p:cNvPr id="9" name="Rectangle 8">
            <a:extLst>
              <a:ext uri="{FF2B5EF4-FFF2-40B4-BE49-F238E27FC236}">
                <a16:creationId xmlns:a16="http://schemas.microsoft.com/office/drawing/2014/main" id="{60C2BF78-EE5B-49C7-ADD9-58CDBD13E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3" name="Content Placeholder 2"/>
          <p:cNvSpPr>
            <a:spLocks noGrp="1"/>
          </p:cNvSpPr>
          <p:nvPr>
            <p:ph idx="1"/>
          </p:nvPr>
        </p:nvSpPr>
        <p:spPr>
          <a:xfrm>
            <a:off x="908354" y="2005739"/>
            <a:ext cx="4511678" cy="4174398"/>
          </a:xfrm>
        </p:spPr>
        <p:txBody>
          <a:bodyPr>
            <a:normAutofit/>
          </a:bodyPr>
          <a:lstStyle/>
          <a:p>
            <a:pPr lvl="0"/>
            <a:r>
              <a:rPr lang="en-US" dirty="0"/>
              <a:t>The point of view is the perspective from which the story is narrated. It can be first-person (the narrator is a character in the story), third-person limited (the narrator knows the thoughts and feelings of one character), or third-person omniscient (the narrator knows the thoughts and feelings of multiple characters).</a:t>
            </a:r>
          </a:p>
          <a:p>
            <a:endParaRPr lang="en-US" dirty="0"/>
          </a:p>
        </p:txBody>
      </p:sp>
      <p:pic>
        <p:nvPicPr>
          <p:cNvPr id="5" name="Picture 4" descr="Solo journey">
            <a:extLst>
              <a:ext uri="{FF2B5EF4-FFF2-40B4-BE49-F238E27FC236}">
                <a16:creationId xmlns:a16="http://schemas.microsoft.com/office/drawing/2014/main" id="{3B2C9245-F330-15FB-ABC3-46F3F8370B1F}"/>
              </a:ext>
            </a:extLst>
          </p:cNvPr>
          <p:cNvPicPr>
            <a:picLocks noChangeAspect="1"/>
          </p:cNvPicPr>
          <p:nvPr/>
        </p:nvPicPr>
        <p:blipFill rotWithShape="1">
          <a:blip r:embed="rId2"/>
          <a:srcRect l="35333" r="26500"/>
          <a:stretch/>
        </p:blipFill>
        <p:spPr>
          <a:xfrm>
            <a:off x="5654016" y="10"/>
            <a:ext cx="3489984" cy="6857990"/>
          </a:xfrm>
          <a:prstGeom prst="rect">
            <a:avLst/>
          </a:prstGeom>
        </p:spPr>
      </p:pic>
    </p:spTree>
    <p:extLst>
      <p:ext uri="{BB962C8B-B14F-4D97-AF65-F5344CB8AC3E}">
        <p14:creationId xmlns:p14="http://schemas.microsoft.com/office/powerpoint/2010/main" val="2888381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21774" y="365760"/>
            <a:ext cx="4498258" cy="1325562"/>
          </a:xfrm>
        </p:spPr>
        <p:txBody>
          <a:bodyPr>
            <a:normAutofit/>
          </a:bodyPr>
          <a:lstStyle/>
          <a:p>
            <a:r>
              <a:rPr lang="en-US" dirty="0"/>
              <a:t>Theme</a:t>
            </a:r>
          </a:p>
        </p:txBody>
      </p:sp>
      <p:sp>
        <p:nvSpPr>
          <p:cNvPr id="9" name="Rectangle 8">
            <a:extLst>
              <a:ext uri="{FF2B5EF4-FFF2-40B4-BE49-F238E27FC236}">
                <a16:creationId xmlns:a16="http://schemas.microsoft.com/office/drawing/2014/main" id="{60C2BF78-EE5B-49C7-ADD9-58CDBD13E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3" name="Content Placeholder 2"/>
          <p:cNvSpPr>
            <a:spLocks noGrp="1"/>
          </p:cNvSpPr>
          <p:nvPr>
            <p:ph idx="1"/>
          </p:nvPr>
        </p:nvSpPr>
        <p:spPr>
          <a:xfrm>
            <a:off x="908354" y="2005739"/>
            <a:ext cx="4511678" cy="4174398"/>
          </a:xfrm>
        </p:spPr>
        <p:txBody>
          <a:bodyPr>
            <a:normAutofit/>
          </a:bodyPr>
          <a:lstStyle/>
          <a:p>
            <a:pPr lvl="0"/>
            <a:r>
              <a:rPr lang="en-US" dirty="0"/>
              <a:t>The theme is the central idea or message that the novel conveys. Themes are often universal and explore various aspects of the human experience, such as love, loss, friendship, identity, and power.</a:t>
            </a:r>
          </a:p>
          <a:p>
            <a:endParaRPr lang="en-US" dirty="0"/>
          </a:p>
        </p:txBody>
      </p:sp>
      <p:pic>
        <p:nvPicPr>
          <p:cNvPr id="5" name="Picture 4" descr="One glowing light bulb in sea of unlit bulbs">
            <a:extLst>
              <a:ext uri="{FF2B5EF4-FFF2-40B4-BE49-F238E27FC236}">
                <a16:creationId xmlns:a16="http://schemas.microsoft.com/office/drawing/2014/main" id="{719AC3B4-41EE-F64C-56DC-380A3F2A2B00}"/>
              </a:ext>
            </a:extLst>
          </p:cNvPr>
          <p:cNvPicPr>
            <a:picLocks noChangeAspect="1"/>
          </p:cNvPicPr>
          <p:nvPr/>
        </p:nvPicPr>
        <p:blipFill rotWithShape="1">
          <a:blip r:embed="rId2"/>
          <a:srcRect l="33303" r="28530"/>
          <a:stretch/>
        </p:blipFill>
        <p:spPr>
          <a:xfrm>
            <a:off x="5654016" y="10"/>
            <a:ext cx="3489984" cy="6857990"/>
          </a:xfrm>
          <a:prstGeom prst="rect">
            <a:avLst/>
          </a:prstGeom>
        </p:spPr>
      </p:pic>
    </p:spTree>
    <p:extLst>
      <p:ext uri="{BB962C8B-B14F-4D97-AF65-F5344CB8AC3E}">
        <p14:creationId xmlns:p14="http://schemas.microsoft.com/office/powerpoint/2010/main" val="794717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21774" y="365760"/>
            <a:ext cx="4498258" cy="1325562"/>
          </a:xfrm>
        </p:spPr>
        <p:txBody>
          <a:bodyPr>
            <a:normAutofit/>
          </a:bodyPr>
          <a:lstStyle/>
          <a:p>
            <a:r>
              <a:rPr lang="en-US" dirty="0"/>
              <a:t>Conflict</a:t>
            </a:r>
          </a:p>
        </p:txBody>
      </p:sp>
      <p:sp>
        <p:nvSpPr>
          <p:cNvPr id="9" name="Rectangle 8">
            <a:extLst>
              <a:ext uri="{FF2B5EF4-FFF2-40B4-BE49-F238E27FC236}">
                <a16:creationId xmlns:a16="http://schemas.microsoft.com/office/drawing/2014/main" id="{60C2BF78-EE5B-49C7-ADD9-58CDBD13E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3" name="Content Placeholder 2"/>
          <p:cNvSpPr>
            <a:spLocks noGrp="1"/>
          </p:cNvSpPr>
          <p:nvPr>
            <p:ph idx="1"/>
          </p:nvPr>
        </p:nvSpPr>
        <p:spPr>
          <a:xfrm>
            <a:off x="908354" y="2005739"/>
            <a:ext cx="4511678" cy="4174398"/>
          </a:xfrm>
        </p:spPr>
        <p:txBody>
          <a:bodyPr>
            <a:normAutofit/>
          </a:bodyPr>
          <a:lstStyle/>
          <a:p>
            <a:pPr lvl="0"/>
            <a:r>
              <a:rPr lang="en-US" dirty="0"/>
              <a:t>Conflict is a fundamental element in a novel that drives the plot and creates tension. It can be internal (within a character's mind or emotions) or external (between characters, with nature, or society).</a:t>
            </a:r>
          </a:p>
          <a:p>
            <a:endParaRPr lang="en-US" dirty="0"/>
          </a:p>
        </p:txBody>
      </p:sp>
      <p:pic>
        <p:nvPicPr>
          <p:cNvPr id="5" name="Picture 4" descr="Checkmate in a chess game">
            <a:extLst>
              <a:ext uri="{FF2B5EF4-FFF2-40B4-BE49-F238E27FC236}">
                <a16:creationId xmlns:a16="http://schemas.microsoft.com/office/drawing/2014/main" id="{EC106069-7DFB-9EDB-1ED4-3CC59B308481}"/>
              </a:ext>
            </a:extLst>
          </p:cNvPr>
          <p:cNvPicPr>
            <a:picLocks noChangeAspect="1"/>
          </p:cNvPicPr>
          <p:nvPr/>
        </p:nvPicPr>
        <p:blipFill rotWithShape="1">
          <a:blip r:embed="rId2"/>
          <a:srcRect l="29469" r="31983" b="2"/>
          <a:stretch/>
        </p:blipFill>
        <p:spPr>
          <a:xfrm>
            <a:off x="5654016" y="10"/>
            <a:ext cx="3489984" cy="6857990"/>
          </a:xfrm>
          <a:prstGeom prst="rect">
            <a:avLst/>
          </a:prstGeom>
        </p:spPr>
      </p:pic>
    </p:spTree>
    <p:extLst>
      <p:ext uri="{BB962C8B-B14F-4D97-AF65-F5344CB8AC3E}">
        <p14:creationId xmlns:p14="http://schemas.microsoft.com/office/powerpoint/2010/main" val="883283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21774" y="365760"/>
            <a:ext cx="4498258" cy="1325562"/>
          </a:xfrm>
        </p:spPr>
        <p:txBody>
          <a:bodyPr>
            <a:normAutofit/>
          </a:bodyPr>
          <a:lstStyle/>
          <a:p>
            <a:r>
              <a:rPr lang="en-US" dirty="0"/>
              <a:t>Tone</a:t>
            </a:r>
          </a:p>
        </p:txBody>
      </p:sp>
      <p:sp>
        <p:nvSpPr>
          <p:cNvPr id="9" name="Rectangle 8">
            <a:extLst>
              <a:ext uri="{FF2B5EF4-FFF2-40B4-BE49-F238E27FC236}">
                <a16:creationId xmlns:a16="http://schemas.microsoft.com/office/drawing/2014/main" id="{60C2BF78-EE5B-49C7-ADD9-58CDBD13E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858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IN"/>
          </a:p>
        </p:txBody>
      </p:sp>
      <p:sp>
        <p:nvSpPr>
          <p:cNvPr id="3" name="Content Placeholder 2"/>
          <p:cNvSpPr>
            <a:spLocks noGrp="1"/>
          </p:cNvSpPr>
          <p:nvPr>
            <p:ph idx="1"/>
          </p:nvPr>
        </p:nvSpPr>
        <p:spPr>
          <a:xfrm>
            <a:off x="908354" y="2005739"/>
            <a:ext cx="4511678" cy="4174398"/>
          </a:xfrm>
        </p:spPr>
        <p:txBody>
          <a:bodyPr>
            <a:normAutofit/>
          </a:bodyPr>
          <a:lstStyle/>
          <a:p>
            <a:pPr lvl="0"/>
            <a:r>
              <a:rPr lang="en-US" dirty="0"/>
              <a:t>The tone is the author's attitude or mood towards the subject matter or characters in the novel. It can be humorous, serious, melancholic, or suspenseful, among other possibilities.</a:t>
            </a:r>
          </a:p>
          <a:p>
            <a:endParaRPr lang="en-US" dirty="0"/>
          </a:p>
        </p:txBody>
      </p:sp>
      <p:pic>
        <p:nvPicPr>
          <p:cNvPr id="5" name="Picture 4" descr="Empty speech bubbles">
            <a:extLst>
              <a:ext uri="{FF2B5EF4-FFF2-40B4-BE49-F238E27FC236}">
                <a16:creationId xmlns:a16="http://schemas.microsoft.com/office/drawing/2014/main" id="{6DF1CF29-3F11-9B85-33E7-58FD15E98635}"/>
              </a:ext>
            </a:extLst>
          </p:cNvPr>
          <p:cNvPicPr>
            <a:picLocks noChangeAspect="1"/>
          </p:cNvPicPr>
          <p:nvPr/>
        </p:nvPicPr>
        <p:blipFill rotWithShape="1">
          <a:blip r:embed="rId2"/>
          <a:srcRect l="37263" r="28768" b="-1"/>
          <a:stretch/>
        </p:blipFill>
        <p:spPr>
          <a:xfrm>
            <a:off x="5654016" y="10"/>
            <a:ext cx="3489984" cy="6857990"/>
          </a:xfrm>
          <a:prstGeom prst="rect">
            <a:avLst/>
          </a:prstGeom>
        </p:spPr>
      </p:pic>
    </p:spTree>
    <p:extLst>
      <p:ext uri="{BB962C8B-B14F-4D97-AF65-F5344CB8AC3E}">
        <p14:creationId xmlns:p14="http://schemas.microsoft.com/office/powerpoint/2010/main" val="2081208203"/>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docProps/app.xml><?xml version="1.0" encoding="utf-8"?>
<Properties xmlns="http://schemas.openxmlformats.org/officeDocument/2006/extended-properties" xmlns:vt="http://schemas.openxmlformats.org/officeDocument/2006/docPropsVTypes">
  <Template>TM03457515[[fn=View]]</Template>
  <TotalTime>10</TotalTime>
  <Words>525</Words>
  <Application>Microsoft Office PowerPoint</Application>
  <PresentationFormat>On-screen Show (4:3)</PresentationFormat>
  <Paragraphs>30</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Century Schoolbook</vt:lpstr>
      <vt:lpstr>Wingdings 2</vt:lpstr>
      <vt:lpstr>View</vt:lpstr>
      <vt:lpstr>ELEMENTS OF NOVEL</vt:lpstr>
      <vt:lpstr>Introduction </vt:lpstr>
      <vt:lpstr>Plot</vt:lpstr>
      <vt:lpstr>Characters</vt:lpstr>
      <vt:lpstr>Setting</vt:lpstr>
      <vt:lpstr>Point of View</vt:lpstr>
      <vt:lpstr>Theme</vt:lpstr>
      <vt:lpstr>Conflict</vt:lpstr>
      <vt:lpstr>Tone</vt:lpstr>
      <vt:lpstr>Style</vt:lpstr>
      <vt:lpstr>Foreshadowing</vt:lpstr>
      <vt:lpstr>Symbolism:</vt:lpstr>
      <vt:lpstr>Dialogue</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ELEMENTS OF NOVEL</dc:title>
  <dc:creator>kishore nakhate</dc:creator>
  <cp:lastModifiedBy>meghana joshi</cp:lastModifiedBy>
  <cp:revision>2</cp:revision>
  <dcterms:created xsi:type="dcterms:W3CDTF">2023-08-09T05:27:20Z</dcterms:created>
  <dcterms:modified xsi:type="dcterms:W3CDTF">2023-08-09T18:27:29Z</dcterms:modified>
</cp:coreProperties>
</file>